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6"/>
  </p:notesMasterIdLst>
  <p:sldIdLst>
    <p:sldId id="268" r:id="rId2"/>
    <p:sldId id="257" r:id="rId3"/>
    <p:sldId id="269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7" r:id="rId12"/>
    <p:sldId id="272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C0F6E40-3F0E-4920-853E-18117E0BF4F1}">
          <p14:sldIdLst>
            <p14:sldId id="268"/>
            <p14:sldId id="257"/>
            <p14:sldId id="269"/>
            <p14:sldId id="258"/>
            <p14:sldId id="266"/>
            <p14:sldId id="259"/>
            <p14:sldId id="260"/>
            <p14:sldId id="261"/>
            <p14:sldId id="262"/>
            <p14:sldId id="263"/>
            <p14:sldId id="267"/>
            <p14:sldId id="272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31" autoAdjust="0"/>
  </p:normalViewPr>
  <p:slideViewPr>
    <p:cSldViewPr snapToGrid="0">
      <p:cViewPr varScale="1">
        <p:scale>
          <a:sx n="46" d="100"/>
          <a:sy n="46" d="100"/>
        </p:scale>
        <p:origin x="12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6C101-B851-4B63-A30B-D5838E6B8E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A96B12-FBBD-4D90-8FF1-D7445D6834E4}">
      <dgm:prSet phldrT="[Текст]" custT="1"/>
      <dgm:spPr/>
      <dgm:t>
        <a:bodyPr/>
        <a:lstStyle/>
        <a:p>
          <a:r>
            <a:rPr lang="ru-RU" sz="2400" b="1" dirty="0" smtClean="0">
              <a:latin typeface="Calibri" panose="020F0502020204030204" pitchFamily="34" charset="0"/>
            </a:rPr>
            <a:t>Острые кровоизлияния в надпочечники </a:t>
          </a:r>
          <a:endParaRPr lang="ru-RU" sz="2400" b="1" dirty="0">
            <a:latin typeface="Calibri" panose="020F0502020204030204" pitchFamily="34" charset="0"/>
          </a:endParaRPr>
        </a:p>
      </dgm:t>
    </dgm:pt>
    <dgm:pt modelId="{1B0446F8-229C-4A14-9D38-4862AF083E48}" type="parTrans" cxnId="{949067B4-6A18-4F55-AFE8-ADC800EF46CC}">
      <dgm:prSet/>
      <dgm:spPr/>
      <dgm:t>
        <a:bodyPr/>
        <a:lstStyle/>
        <a:p>
          <a:endParaRPr lang="ru-RU"/>
        </a:p>
      </dgm:t>
    </dgm:pt>
    <dgm:pt modelId="{3B4104FC-8A2D-4D02-A15B-0551DB62AAB3}" type="sibTrans" cxnId="{949067B4-6A18-4F55-AFE8-ADC800EF46CC}">
      <dgm:prSet/>
      <dgm:spPr/>
      <dgm:t>
        <a:bodyPr/>
        <a:lstStyle/>
        <a:p>
          <a:endParaRPr lang="ru-RU"/>
        </a:p>
      </dgm:t>
    </dgm:pt>
    <dgm:pt modelId="{BD2316EC-ADED-420B-ADE2-A7F2B6E08A58}">
      <dgm:prSet phldrT="[Текст]" custT="1"/>
      <dgm:spPr/>
      <dgm:t>
        <a:bodyPr/>
        <a:lstStyle/>
        <a:p>
          <a:r>
            <a:rPr lang="ru-RU" sz="2000" b="1" dirty="0" smtClean="0">
              <a:latin typeface="Calibri" panose="020F0502020204030204" pitchFamily="34" charset="0"/>
            </a:rPr>
            <a:t>потеря натрия и хлоридов с мочой  </a:t>
          </a:r>
          <a:endParaRPr lang="ru-RU" sz="2000" b="1" dirty="0">
            <a:latin typeface="Calibri" panose="020F0502020204030204" pitchFamily="34" charset="0"/>
          </a:endParaRPr>
        </a:p>
      </dgm:t>
    </dgm:pt>
    <dgm:pt modelId="{807ECDC0-DD48-41D5-BBDF-B691BD12EA74}" type="parTrans" cxnId="{38CECB1A-6F5E-48CE-8ECF-B307D9D57459}">
      <dgm:prSet/>
      <dgm:spPr/>
      <dgm:t>
        <a:bodyPr/>
        <a:lstStyle/>
        <a:p>
          <a:endParaRPr lang="ru-RU"/>
        </a:p>
      </dgm:t>
    </dgm:pt>
    <dgm:pt modelId="{C107E24E-BDE8-4183-9C4C-BE0EDAAEC4BE}" type="sibTrans" cxnId="{38CECB1A-6F5E-48CE-8ECF-B307D9D57459}">
      <dgm:prSet/>
      <dgm:spPr/>
      <dgm:t>
        <a:bodyPr/>
        <a:lstStyle/>
        <a:p>
          <a:endParaRPr lang="ru-RU"/>
        </a:p>
      </dgm:t>
    </dgm:pt>
    <dgm:pt modelId="{3FA0437B-15B8-4267-8EF8-D281B1DE336A}">
      <dgm:prSet custT="1"/>
      <dgm:spPr/>
      <dgm:t>
        <a:bodyPr/>
        <a:lstStyle/>
        <a:p>
          <a:pPr algn="l"/>
          <a:r>
            <a:rPr lang="ru-RU" sz="1600" dirty="0" smtClean="0"/>
            <a:t> </a:t>
          </a:r>
          <a:r>
            <a:rPr lang="ru-RU" sz="1600" b="1" dirty="0" smtClean="0">
              <a:latin typeface="Calibri" panose="020F0502020204030204" pitchFamily="34" charset="0"/>
            </a:rPr>
            <a:t>развитие дегидратации. Уменьшается ОЦК, вероятно развитие шока</a:t>
          </a:r>
          <a:r>
            <a:rPr lang="ru-RU" sz="1400" b="1" dirty="0" smtClean="0">
              <a:latin typeface="Calibri" panose="020F0502020204030204" pitchFamily="34" charset="0"/>
            </a:rPr>
            <a:t>.</a:t>
          </a:r>
          <a:endParaRPr lang="ru-RU" sz="1400" b="1" dirty="0">
            <a:latin typeface="Calibri" panose="020F0502020204030204" pitchFamily="34" charset="0"/>
          </a:endParaRPr>
        </a:p>
      </dgm:t>
    </dgm:pt>
    <dgm:pt modelId="{664D2E39-58DE-46B9-A196-2D2EC26F8C5D}" type="parTrans" cxnId="{070F05A4-D381-4A12-B48B-372F006B692B}">
      <dgm:prSet/>
      <dgm:spPr/>
      <dgm:t>
        <a:bodyPr/>
        <a:lstStyle/>
        <a:p>
          <a:endParaRPr lang="ru-RU"/>
        </a:p>
      </dgm:t>
    </dgm:pt>
    <dgm:pt modelId="{96722B37-1CFD-476C-9D2C-686889D5CD7F}" type="sibTrans" cxnId="{070F05A4-D381-4A12-B48B-372F006B692B}">
      <dgm:prSet/>
      <dgm:spPr/>
      <dgm:t>
        <a:bodyPr/>
        <a:lstStyle/>
        <a:p>
          <a:endParaRPr lang="ru-RU"/>
        </a:p>
      </dgm:t>
    </dgm:pt>
    <dgm:pt modelId="{84A590EC-A49F-47AF-8FBB-C7EEA310CCDE}">
      <dgm:prSet custT="1"/>
      <dgm:spPr/>
      <dgm:t>
        <a:bodyPr/>
        <a:lstStyle/>
        <a:p>
          <a:r>
            <a:rPr lang="ru-RU" sz="1400" b="1" dirty="0" smtClean="0">
              <a:latin typeface="Calibri" panose="020F0502020204030204" pitchFamily="34" charset="0"/>
            </a:rPr>
            <a:t> </a:t>
          </a:r>
          <a:r>
            <a:rPr lang="ru-RU" sz="1800" b="1" dirty="0" smtClean="0">
              <a:latin typeface="Calibri" panose="020F0502020204030204" pitchFamily="34" charset="0"/>
            </a:rPr>
            <a:t> повышение  калия в сердечной мышце ведет к снижению ее функции</a:t>
          </a:r>
          <a:endParaRPr lang="ru-RU" sz="1400" b="1" dirty="0">
            <a:latin typeface="Calibri" panose="020F0502020204030204" pitchFamily="34" charset="0"/>
          </a:endParaRPr>
        </a:p>
      </dgm:t>
    </dgm:pt>
    <dgm:pt modelId="{E8EEB768-0F54-4F0F-82D0-4E451B0E64AB}" type="parTrans" cxnId="{192BDB8F-F6D2-4D16-8D90-2D354DFBD845}">
      <dgm:prSet/>
      <dgm:spPr/>
      <dgm:t>
        <a:bodyPr/>
        <a:lstStyle/>
        <a:p>
          <a:endParaRPr lang="ru-RU"/>
        </a:p>
      </dgm:t>
    </dgm:pt>
    <dgm:pt modelId="{51666A17-A42B-44C0-871E-FCA843D2D222}" type="sibTrans" cxnId="{192BDB8F-F6D2-4D16-8D90-2D354DFBD845}">
      <dgm:prSet/>
      <dgm:spPr/>
      <dgm:t>
        <a:bodyPr/>
        <a:lstStyle/>
        <a:p>
          <a:endParaRPr lang="ru-RU"/>
        </a:p>
      </dgm:t>
    </dgm:pt>
    <dgm:pt modelId="{3F5AF610-263A-4FDF-AB65-399F0F9FFB08}">
      <dgm:prSet custT="1"/>
      <dgm:spPr/>
      <dgm:t>
        <a:bodyPr/>
        <a:lstStyle/>
        <a:p>
          <a:r>
            <a:rPr lang="ru-RU" sz="1600" dirty="0" smtClean="0"/>
            <a:t> </a:t>
          </a:r>
          <a:r>
            <a:rPr lang="ru-RU" sz="1800" b="1" dirty="0" smtClean="0">
              <a:latin typeface="Calibri" panose="020F0502020204030204" pitchFamily="34" charset="0"/>
            </a:rPr>
            <a:t> </a:t>
          </a:r>
          <a:r>
            <a:rPr lang="ru-RU" sz="2000" b="1" dirty="0" smtClean="0">
              <a:latin typeface="Calibri" panose="020F0502020204030204" pitchFamily="34" charset="0"/>
            </a:rPr>
            <a:t>снижение содержания гликогена в печени и скелетных мышцах, повышение чувствительности к инсулину</a:t>
          </a:r>
          <a:endParaRPr lang="ru-RU" sz="2000" b="1" dirty="0">
            <a:latin typeface="Calibri" panose="020F0502020204030204" pitchFamily="34" charset="0"/>
          </a:endParaRPr>
        </a:p>
      </dgm:t>
    </dgm:pt>
    <dgm:pt modelId="{860474CB-37AE-4F44-BE4B-828265141291}" type="parTrans" cxnId="{0B764E6E-F438-4332-B69D-32E9107FAC86}">
      <dgm:prSet/>
      <dgm:spPr/>
      <dgm:t>
        <a:bodyPr/>
        <a:lstStyle/>
        <a:p>
          <a:endParaRPr lang="ru-RU"/>
        </a:p>
      </dgm:t>
    </dgm:pt>
    <dgm:pt modelId="{3B619716-90FE-411C-8925-73F6D1072E25}" type="sibTrans" cxnId="{0B764E6E-F438-4332-B69D-32E9107FAC86}">
      <dgm:prSet/>
      <dgm:spPr/>
      <dgm:t>
        <a:bodyPr/>
        <a:lstStyle/>
        <a:p>
          <a:endParaRPr lang="ru-RU"/>
        </a:p>
      </dgm:t>
    </dgm:pt>
    <dgm:pt modelId="{BE89A5D9-084B-47B4-BDE3-38649591550B}">
      <dgm:prSet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>
              <a:latin typeface="Calibri" panose="020F0502020204030204" pitchFamily="34" charset="0"/>
            </a:rPr>
            <a:t>Развитие гипогликемии может привести к гипогликемической коме</a:t>
          </a:r>
          <a:r>
            <a:rPr lang="ru-RU" dirty="0" smtClean="0"/>
            <a:t>.</a:t>
          </a:r>
          <a:endParaRPr lang="ru-RU" dirty="0"/>
        </a:p>
      </dgm:t>
    </dgm:pt>
    <dgm:pt modelId="{DD264901-B7F7-41CC-9B7E-CFF749D4B6F3}" type="parTrans" cxnId="{9664DBE7-F5FC-4419-A5D6-56A4FEC40687}">
      <dgm:prSet/>
      <dgm:spPr/>
      <dgm:t>
        <a:bodyPr/>
        <a:lstStyle/>
        <a:p>
          <a:endParaRPr lang="ru-RU"/>
        </a:p>
      </dgm:t>
    </dgm:pt>
    <dgm:pt modelId="{7ED1E7F6-409D-4532-B71E-6174D6F7AD96}" type="sibTrans" cxnId="{9664DBE7-F5FC-4419-A5D6-56A4FEC40687}">
      <dgm:prSet/>
      <dgm:spPr/>
      <dgm:t>
        <a:bodyPr/>
        <a:lstStyle/>
        <a:p>
          <a:endParaRPr lang="ru-RU"/>
        </a:p>
      </dgm:t>
    </dgm:pt>
    <dgm:pt modelId="{7E03A12B-B15F-4891-BAD4-EA3F505EA2C6}">
      <dgm:prSet custT="1"/>
      <dgm:spPr/>
      <dgm:t>
        <a:bodyPr/>
        <a:lstStyle/>
        <a:p>
          <a:r>
            <a:rPr lang="ru-RU" sz="2000" b="1" dirty="0" smtClean="0">
              <a:latin typeface="Calibri" panose="020F0502020204030204" pitchFamily="34" charset="0"/>
            </a:rPr>
            <a:t> отсутствие синтеза глюкокортикостероидов и минералокортикоидов </a:t>
          </a:r>
          <a:endParaRPr lang="ru-RU" sz="2000" b="1" dirty="0">
            <a:latin typeface="Calibri" panose="020F0502020204030204" pitchFamily="34" charset="0"/>
          </a:endParaRPr>
        </a:p>
      </dgm:t>
    </dgm:pt>
    <dgm:pt modelId="{29248B41-B3C5-4084-A2A2-985F151ED027}" type="parTrans" cxnId="{B4307E77-E090-44CD-80F6-89A878B3E36A}">
      <dgm:prSet/>
      <dgm:spPr/>
      <dgm:t>
        <a:bodyPr/>
        <a:lstStyle/>
        <a:p>
          <a:endParaRPr lang="ru-RU"/>
        </a:p>
      </dgm:t>
    </dgm:pt>
    <dgm:pt modelId="{5DCE8E47-5E26-4D0C-B4DD-21356CDCE979}" type="sibTrans" cxnId="{B4307E77-E090-44CD-80F6-89A878B3E36A}">
      <dgm:prSet/>
      <dgm:spPr/>
      <dgm:t>
        <a:bodyPr/>
        <a:lstStyle/>
        <a:p>
          <a:endParaRPr lang="ru-RU"/>
        </a:p>
      </dgm:t>
    </dgm:pt>
    <dgm:pt modelId="{583C9DDD-AC22-47A0-9E33-36539BB4B44A}" type="pres">
      <dgm:prSet presAssocID="{47A6C101-B851-4B63-A30B-D5838E6B8E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CA4109-4349-4426-9523-502F160F2A56}" type="pres">
      <dgm:prSet presAssocID="{26A96B12-FBBD-4D90-8FF1-D7445D6834E4}" presName="hierRoot1" presStyleCnt="0"/>
      <dgm:spPr/>
    </dgm:pt>
    <dgm:pt modelId="{4EFC0A25-89CC-4525-BB63-1B301479590E}" type="pres">
      <dgm:prSet presAssocID="{26A96B12-FBBD-4D90-8FF1-D7445D6834E4}" presName="composite" presStyleCnt="0"/>
      <dgm:spPr/>
    </dgm:pt>
    <dgm:pt modelId="{70B45F89-A97A-46C4-9BCB-FA1DADB36F8C}" type="pres">
      <dgm:prSet presAssocID="{26A96B12-FBBD-4D90-8FF1-D7445D6834E4}" presName="background" presStyleLbl="node0" presStyleIdx="0" presStyleCnt="1"/>
      <dgm:spPr/>
    </dgm:pt>
    <dgm:pt modelId="{CD15DED5-E81D-49D1-9C01-86F4F533A9D9}" type="pres">
      <dgm:prSet presAssocID="{26A96B12-FBBD-4D90-8FF1-D7445D6834E4}" presName="text" presStyleLbl="fgAcc0" presStyleIdx="0" presStyleCnt="1" custScaleX="227664" custScaleY="95572" custLinFactNeighborX="-7807" custLinFactNeighborY="-456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F38C6D-99FE-4C8C-B83E-69D98F504259}" type="pres">
      <dgm:prSet presAssocID="{26A96B12-FBBD-4D90-8FF1-D7445D6834E4}" presName="hierChild2" presStyleCnt="0"/>
      <dgm:spPr/>
    </dgm:pt>
    <dgm:pt modelId="{CA13FA01-D7C0-465A-9BD8-E2C073B17C6C}" type="pres">
      <dgm:prSet presAssocID="{29248B41-B3C5-4084-A2A2-985F151ED02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4CC986D3-1E79-4D8F-8B68-F8415A6FDAAC}" type="pres">
      <dgm:prSet presAssocID="{7E03A12B-B15F-4891-BAD4-EA3F505EA2C6}" presName="hierRoot2" presStyleCnt="0"/>
      <dgm:spPr/>
    </dgm:pt>
    <dgm:pt modelId="{FC563F39-3353-4B9C-B6C4-EB12BCF3FE74}" type="pres">
      <dgm:prSet presAssocID="{7E03A12B-B15F-4891-BAD4-EA3F505EA2C6}" presName="composite2" presStyleCnt="0"/>
      <dgm:spPr/>
    </dgm:pt>
    <dgm:pt modelId="{6403B3FD-6334-4F88-A6E2-046AED6C9566}" type="pres">
      <dgm:prSet presAssocID="{7E03A12B-B15F-4891-BAD4-EA3F505EA2C6}" presName="background2" presStyleLbl="node2" presStyleIdx="0" presStyleCnt="2"/>
      <dgm:spPr/>
    </dgm:pt>
    <dgm:pt modelId="{9E906896-E1EB-4632-8223-100B5874DB69}" type="pres">
      <dgm:prSet presAssocID="{7E03A12B-B15F-4891-BAD4-EA3F505EA2C6}" presName="text2" presStyleLbl="fgAcc2" presStyleIdx="0" presStyleCnt="2" custScaleX="235803" custScaleY="127341" custLinFactX="42793" custLinFactNeighborX="100000" custLinFactNeighborY="-333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EBA9B7-5F5F-4ABA-84DD-2761A6ED919B}" type="pres">
      <dgm:prSet presAssocID="{7E03A12B-B15F-4891-BAD4-EA3F505EA2C6}" presName="hierChild3" presStyleCnt="0"/>
      <dgm:spPr/>
    </dgm:pt>
    <dgm:pt modelId="{F58FFA5A-F396-4D5A-BB9F-4AF3E35473B6}" type="pres">
      <dgm:prSet presAssocID="{807ECDC0-DD48-41D5-BBDF-B691BD12EA7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96E76718-D5AA-4788-AFA4-FAC52408594D}" type="pres">
      <dgm:prSet presAssocID="{BD2316EC-ADED-420B-ADE2-A7F2B6E08A58}" presName="hierRoot3" presStyleCnt="0"/>
      <dgm:spPr/>
    </dgm:pt>
    <dgm:pt modelId="{6A1C82F0-0B34-441F-94DD-E101058A5645}" type="pres">
      <dgm:prSet presAssocID="{BD2316EC-ADED-420B-ADE2-A7F2B6E08A58}" presName="composite3" presStyleCnt="0"/>
      <dgm:spPr/>
    </dgm:pt>
    <dgm:pt modelId="{D8E70161-FD69-4FA1-A8FE-1F03E0A45FE2}" type="pres">
      <dgm:prSet presAssocID="{BD2316EC-ADED-420B-ADE2-A7F2B6E08A58}" presName="background3" presStyleLbl="node3" presStyleIdx="0" presStyleCnt="2"/>
      <dgm:spPr/>
    </dgm:pt>
    <dgm:pt modelId="{C18A4F9F-8D89-48C2-B756-E1C005FF7187}" type="pres">
      <dgm:prSet presAssocID="{BD2316EC-ADED-420B-ADE2-A7F2B6E08A58}" presName="text3" presStyleLbl="fgAcc3" presStyleIdx="0" presStyleCnt="2" custScaleX="249195" custScaleY="126586" custLinFactNeighborX="-26205" custLinFactNeighborY="-424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89AEBF-C793-4A07-B5F5-45FF03F92374}" type="pres">
      <dgm:prSet presAssocID="{BD2316EC-ADED-420B-ADE2-A7F2B6E08A58}" presName="hierChild4" presStyleCnt="0"/>
      <dgm:spPr/>
    </dgm:pt>
    <dgm:pt modelId="{C51C942D-C7C7-47B2-BA21-4513E130BAD5}" type="pres">
      <dgm:prSet presAssocID="{E8EEB768-0F54-4F0F-82D0-4E451B0E64AB}" presName="Name23" presStyleLbl="parChTrans1D4" presStyleIdx="0" presStyleCnt="2"/>
      <dgm:spPr/>
      <dgm:t>
        <a:bodyPr/>
        <a:lstStyle/>
        <a:p>
          <a:endParaRPr lang="ru-RU"/>
        </a:p>
      </dgm:t>
    </dgm:pt>
    <dgm:pt modelId="{BCC249D1-E001-4486-8463-2EFE3B2D8292}" type="pres">
      <dgm:prSet presAssocID="{84A590EC-A49F-47AF-8FBB-C7EEA310CCDE}" presName="hierRoot4" presStyleCnt="0"/>
      <dgm:spPr/>
    </dgm:pt>
    <dgm:pt modelId="{0929F781-6EB7-4054-A2E3-24AC9AB80815}" type="pres">
      <dgm:prSet presAssocID="{84A590EC-A49F-47AF-8FBB-C7EEA310CCDE}" presName="composite4" presStyleCnt="0"/>
      <dgm:spPr/>
    </dgm:pt>
    <dgm:pt modelId="{2EA727A0-ADBC-44F5-9C1D-CB6571AB76F0}" type="pres">
      <dgm:prSet presAssocID="{84A590EC-A49F-47AF-8FBB-C7EEA310CCDE}" presName="background4" presStyleLbl="node4" presStyleIdx="0" presStyleCnt="2"/>
      <dgm:spPr/>
    </dgm:pt>
    <dgm:pt modelId="{EFDDD7B3-287F-4B28-99F8-F05BB5BE9231}" type="pres">
      <dgm:prSet presAssocID="{84A590EC-A49F-47AF-8FBB-C7EEA310CCDE}" presName="text4" presStyleLbl="fgAcc4" presStyleIdx="0" presStyleCnt="2" custScaleX="147812" custScaleY="136080" custLinFactNeighborX="-5672" custLinFactNeighborY="35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556941-BAAC-49F2-BEF5-D171DE57F342}" type="pres">
      <dgm:prSet presAssocID="{84A590EC-A49F-47AF-8FBB-C7EEA310CCDE}" presName="hierChild5" presStyleCnt="0"/>
      <dgm:spPr/>
    </dgm:pt>
    <dgm:pt modelId="{0E90599E-4157-4165-A4CB-814054D5A758}" type="pres">
      <dgm:prSet presAssocID="{664D2E39-58DE-46B9-A196-2D2EC26F8C5D}" presName="Name23" presStyleLbl="parChTrans1D4" presStyleIdx="1" presStyleCnt="2"/>
      <dgm:spPr/>
      <dgm:t>
        <a:bodyPr/>
        <a:lstStyle/>
        <a:p>
          <a:endParaRPr lang="ru-RU"/>
        </a:p>
      </dgm:t>
    </dgm:pt>
    <dgm:pt modelId="{CF04E339-9078-4074-A918-4E93860CB647}" type="pres">
      <dgm:prSet presAssocID="{3FA0437B-15B8-4267-8EF8-D281B1DE336A}" presName="hierRoot4" presStyleCnt="0"/>
      <dgm:spPr/>
    </dgm:pt>
    <dgm:pt modelId="{67CE169B-89A6-422A-AF14-FE26DC57B285}" type="pres">
      <dgm:prSet presAssocID="{3FA0437B-15B8-4267-8EF8-D281B1DE336A}" presName="composite4" presStyleCnt="0"/>
      <dgm:spPr/>
    </dgm:pt>
    <dgm:pt modelId="{C890DEA4-BC01-46EA-9068-C1B6626CC712}" type="pres">
      <dgm:prSet presAssocID="{3FA0437B-15B8-4267-8EF8-D281B1DE336A}" presName="background4" presStyleLbl="node4" presStyleIdx="1" presStyleCnt="2"/>
      <dgm:spPr/>
    </dgm:pt>
    <dgm:pt modelId="{FA407C25-5A48-4F39-AC3E-C3DD9DF6C1A6}" type="pres">
      <dgm:prSet presAssocID="{3FA0437B-15B8-4267-8EF8-D281B1DE336A}" presName="text4" presStyleLbl="fgAcc4" presStyleIdx="1" presStyleCnt="2" custScaleX="155536" custScaleY="139245" custLinFactNeighborX="-13737" custLinFactNeighborY="17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666625A-5BCC-4EAE-82FA-EB4EFE72DF1E}" type="pres">
      <dgm:prSet presAssocID="{3FA0437B-15B8-4267-8EF8-D281B1DE336A}" presName="hierChild5" presStyleCnt="0"/>
      <dgm:spPr/>
    </dgm:pt>
    <dgm:pt modelId="{681CD4B4-3610-4645-8C4A-9FADD967DB63}" type="pres">
      <dgm:prSet presAssocID="{860474CB-37AE-4F44-BE4B-828265141291}" presName="Name10" presStyleLbl="parChTrans1D2" presStyleIdx="1" presStyleCnt="2"/>
      <dgm:spPr/>
      <dgm:t>
        <a:bodyPr/>
        <a:lstStyle/>
        <a:p>
          <a:endParaRPr lang="ru-RU"/>
        </a:p>
      </dgm:t>
    </dgm:pt>
    <dgm:pt modelId="{7AD1C306-106D-40BF-991D-0AB21F30FD2B}" type="pres">
      <dgm:prSet presAssocID="{3F5AF610-263A-4FDF-AB65-399F0F9FFB08}" presName="hierRoot2" presStyleCnt="0"/>
      <dgm:spPr/>
    </dgm:pt>
    <dgm:pt modelId="{186BAAD7-D9E1-4971-819A-F9D4D3FDA716}" type="pres">
      <dgm:prSet presAssocID="{3F5AF610-263A-4FDF-AB65-399F0F9FFB08}" presName="composite2" presStyleCnt="0"/>
      <dgm:spPr/>
    </dgm:pt>
    <dgm:pt modelId="{E2A8ADB5-E967-4395-8C6E-6149B0E75A2F}" type="pres">
      <dgm:prSet presAssocID="{3F5AF610-263A-4FDF-AB65-399F0F9FFB08}" presName="background2" presStyleLbl="node2" presStyleIdx="1" presStyleCnt="2"/>
      <dgm:spPr/>
    </dgm:pt>
    <dgm:pt modelId="{1C02FF6B-6CD0-4FB1-811B-26E23A61A31F}" type="pres">
      <dgm:prSet presAssocID="{3F5AF610-263A-4FDF-AB65-399F0F9FFB08}" presName="text2" presStyleLbl="fgAcc2" presStyleIdx="1" presStyleCnt="2" custScaleX="278978" custScaleY="147780" custLinFactY="38184" custLinFactNeighborX="13781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EB9DF5-E30B-4D11-B8DF-EF5D12053B2F}" type="pres">
      <dgm:prSet presAssocID="{3F5AF610-263A-4FDF-AB65-399F0F9FFB08}" presName="hierChild3" presStyleCnt="0"/>
      <dgm:spPr/>
    </dgm:pt>
    <dgm:pt modelId="{1F2C348D-AA02-436D-9C6F-34C2237068A8}" type="pres">
      <dgm:prSet presAssocID="{DD264901-B7F7-41CC-9B7E-CFF749D4B6F3}" presName="Name17" presStyleLbl="parChTrans1D3" presStyleIdx="1" presStyleCnt="2"/>
      <dgm:spPr/>
      <dgm:t>
        <a:bodyPr/>
        <a:lstStyle/>
        <a:p>
          <a:endParaRPr lang="ru-RU"/>
        </a:p>
      </dgm:t>
    </dgm:pt>
    <dgm:pt modelId="{A51B0663-A559-495E-A7E9-68EA6F3686A7}" type="pres">
      <dgm:prSet presAssocID="{BE89A5D9-084B-47B4-BDE3-38649591550B}" presName="hierRoot3" presStyleCnt="0"/>
      <dgm:spPr/>
    </dgm:pt>
    <dgm:pt modelId="{920BFCE3-A508-43AB-A260-C8ED89809370}" type="pres">
      <dgm:prSet presAssocID="{BE89A5D9-084B-47B4-BDE3-38649591550B}" presName="composite3" presStyleCnt="0"/>
      <dgm:spPr/>
    </dgm:pt>
    <dgm:pt modelId="{A749BBA9-5C38-4B3D-8EBF-DEBA19368964}" type="pres">
      <dgm:prSet presAssocID="{BE89A5D9-084B-47B4-BDE3-38649591550B}" presName="background3" presStyleLbl="node3" presStyleIdx="1" presStyleCnt="2"/>
      <dgm:spPr/>
    </dgm:pt>
    <dgm:pt modelId="{0DE46249-DE2B-4E7B-9F7E-13E437D24422}" type="pres">
      <dgm:prSet presAssocID="{BE89A5D9-084B-47B4-BDE3-38649591550B}" presName="text3" presStyleLbl="fgAcc3" presStyleIdx="1" presStyleCnt="2" custScaleX="262910" custScaleY="130880" custLinFactY="74421" custLinFactNeighborX="19466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36AC8B0-11DA-4E71-A0F1-61EEB387D458}" type="pres">
      <dgm:prSet presAssocID="{BE89A5D9-084B-47B4-BDE3-38649591550B}" presName="hierChild4" presStyleCnt="0"/>
      <dgm:spPr/>
    </dgm:pt>
  </dgm:ptLst>
  <dgm:cxnLst>
    <dgm:cxn modelId="{B4307E77-E090-44CD-80F6-89A878B3E36A}" srcId="{26A96B12-FBBD-4D90-8FF1-D7445D6834E4}" destId="{7E03A12B-B15F-4891-BAD4-EA3F505EA2C6}" srcOrd="0" destOrd="0" parTransId="{29248B41-B3C5-4084-A2A2-985F151ED027}" sibTransId="{5DCE8E47-5E26-4D0C-B4DD-21356CDCE979}"/>
    <dgm:cxn modelId="{5DD96F7A-0146-453D-8AFC-36A8CF448550}" type="presOf" srcId="{3FA0437B-15B8-4267-8EF8-D281B1DE336A}" destId="{FA407C25-5A48-4F39-AC3E-C3DD9DF6C1A6}" srcOrd="0" destOrd="0" presId="urn:microsoft.com/office/officeart/2005/8/layout/hierarchy1"/>
    <dgm:cxn modelId="{0E2F7B55-1583-432F-B599-892A17145CCA}" type="presOf" srcId="{7E03A12B-B15F-4891-BAD4-EA3F505EA2C6}" destId="{9E906896-E1EB-4632-8223-100B5874DB69}" srcOrd="0" destOrd="0" presId="urn:microsoft.com/office/officeart/2005/8/layout/hierarchy1"/>
    <dgm:cxn modelId="{34F9EE94-9493-41A3-B85B-8FEFD134A11D}" type="presOf" srcId="{DD264901-B7F7-41CC-9B7E-CFF749D4B6F3}" destId="{1F2C348D-AA02-436D-9C6F-34C2237068A8}" srcOrd="0" destOrd="0" presId="urn:microsoft.com/office/officeart/2005/8/layout/hierarchy1"/>
    <dgm:cxn modelId="{F857688D-055B-4336-8304-76B2C55BC2FF}" type="presOf" srcId="{29248B41-B3C5-4084-A2A2-985F151ED027}" destId="{CA13FA01-D7C0-465A-9BD8-E2C073B17C6C}" srcOrd="0" destOrd="0" presId="urn:microsoft.com/office/officeart/2005/8/layout/hierarchy1"/>
    <dgm:cxn modelId="{462508BD-ED2B-457D-BAA6-AE435D9AD30E}" type="presOf" srcId="{E8EEB768-0F54-4F0F-82D0-4E451B0E64AB}" destId="{C51C942D-C7C7-47B2-BA21-4513E130BAD5}" srcOrd="0" destOrd="0" presId="urn:microsoft.com/office/officeart/2005/8/layout/hierarchy1"/>
    <dgm:cxn modelId="{23E6E2DB-06F6-4740-85A7-18E6CA7516F0}" type="presOf" srcId="{BD2316EC-ADED-420B-ADE2-A7F2B6E08A58}" destId="{C18A4F9F-8D89-48C2-B756-E1C005FF7187}" srcOrd="0" destOrd="0" presId="urn:microsoft.com/office/officeart/2005/8/layout/hierarchy1"/>
    <dgm:cxn modelId="{D3188F1C-AA9E-4177-9478-A4C72A147CBF}" type="presOf" srcId="{3F5AF610-263A-4FDF-AB65-399F0F9FFB08}" destId="{1C02FF6B-6CD0-4FB1-811B-26E23A61A31F}" srcOrd="0" destOrd="0" presId="urn:microsoft.com/office/officeart/2005/8/layout/hierarchy1"/>
    <dgm:cxn modelId="{0A8F8840-257E-4260-B2F1-370A62527958}" type="presOf" srcId="{47A6C101-B851-4B63-A30B-D5838E6B8E12}" destId="{583C9DDD-AC22-47A0-9E33-36539BB4B44A}" srcOrd="0" destOrd="0" presId="urn:microsoft.com/office/officeart/2005/8/layout/hierarchy1"/>
    <dgm:cxn modelId="{6361FBFD-E121-4856-BC55-3EA4C93EFB6E}" type="presOf" srcId="{664D2E39-58DE-46B9-A196-2D2EC26F8C5D}" destId="{0E90599E-4157-4165-A4CB-814054D5A758}" srcOrd="0" destOrd="0" presId="urn:microsoft.com/office/officeart/2005/8/layout/hierarchy1"/>
    <dgm:cxn modelId="{9664DBE7-F5FC-4419-A5D6-56A4FEC40687}" srcId="{3F5AF610-263A-4FDF-AB65-399F0F9FFB08}" destId="{BE89A5D9-084B-47B4-BDE3-38649591550B}" srcOrd="0" destOrd="0" parTransId="{DD264901-B7F7-41CC-9B7E-CFF749D4B6F3}" sibTransId="{7ED1E7F6-409D-4532-B71E-6174D6F7AD96}"/>
    <dgm:cxn modelId="{070F05A4-D381-4A12-B48B-372F006B692B}" srcId="{BD2316EC-ADED-420B-ADE2-A7F2B6E08A58}" destId="{3FA0437B-15B8-4267-8EF8-D281B1DE336A}" srcOrd="1" destOrd="0" parTransId="{664D2E39-58DE-46B9-A196-2D2EC26F8C5D}" sibTransId="{96722B37-1CFD-476C-9D2C-686889D5CD7F}"/>
    <dgm:cxn modelId="{D4675EE7-CF55-465E-AA5E-7A4EF65503AA}" type="presOf" srcId="{26A96B12-FBBD-4D90-8FF1-D7445D6834E4}" destId="{CD15DED5-E81D-49D1-9C01-86F4F533A9D9}" srcOrd="0" destOrd="0" presId="urn:microsoft.com/office/officeart/2005/8/layout/hierarchy1"/>
    <dgm:cxn modelId="{4D10D28B-51F3-4160-99C0-AFB78AFD0BAC}" type="presOf" srcId="{807ECDC0-DD48-41D5-BBDF-B691BD12EA74}" destId="{F58FFA5A-F396-4D5A-BB9F-4AF3E35473B6}" srcOrd="0" destOrd="0" presId="urn:microsoft.com/office/officeart/2005/8/layout/hierarchy1"/>
    <dgm:cxn modelId="{0B764E6E-F438-4332-B69D-32E9107FAC86}" srcId="{26A96B12-FBBD-4D90-8FF1-D7445D6834E4}" destId="{3F5AF610-263A-4FDF-AB65-399F0F9FFB08}" srcOrd="1" destOrd="0" parTransId="{860474CB-37AE-4F44-BE4B-828265141291}" sibTransId="{3B619716-90FE-411C-8925-73F6D1072E25}"/>
    <dgm:cxn modelId="{38CECB1A-6F5E-48CE-8ECF-B307D9D57459}" srcId="{7E03A12B-B15F-4891-BAD4-EA3F505EA2C6}" destId="{BD2316EC-ADED-420B-ADE2-A7F2B6E08A58}" srcOrd="0" destOrd="0" parTransId="{807ECDC0-DD48-41D5-BBDF-B691BD12EA74}" sibTransId="{C107E24E-BDE8-4183-9C4C-BE0EDAAEC4BE}"/>
    <dgm:cxn modelId="{3B64AA64-1481-43E9-9F82-0F80C648157F}" type="presOf" srcId="{860474CB-37AE-4F44-BE4B-828265141291}" destId="{681CD4B4-3610-4645-8C4A-9FADD967DB63}" srcOrd="0" destOrd="0" presId="urn:microsoft.com/office/officeart/2005/8/layout/hierarchy1"/>
    <dgm:cxn modelId="{130DE782-DDE0-4A9F-B55A-12603047F598}" type="presOf" srcId="{84A590EC-A49F-47AF-8FBB-C7EEA310CCDE}" destId="{EFDDD7B3-287F-4B28-99F8-F05BB5BE9231}" srcOrd="0" destOrd="0" presId="urn:microsoft.com/office/officeart/2005/8/layout/hierarchy1"/>
    <dgm:cxn modelId="{9213C990-77E3-4532-B022-F25E037961DD}" type="presOf" srcId="{BE89A5D9-084B-47B4-BDE3-38649591550B}" destId="{0DE46249-DE2B-4E7B-9F7E-13E437D24422}" srcOrd="0" destOrd="0" presId="urn:microsoft.com/office/officeart/2005/8/layout/hierarchy1"/>
    <dgm:cxn modelId="{192BDB8F-F6D2-4D16-8D90-2D354DFBD845}" srcId="{BD2316EC-ADED-420B-ADE2-A7F2B6E08A58}" destId="{84A590EC-A49F-47AF-8FBB-C7EEA310CCDE}" srcOrd="0" destOrd="0" parTransId="{E8EEB768-0F54-4F0F-82D0-4E451B0E64AB}" sibTransId="{51666A17-A42B-44C0-871E-FCA843D2D222}"/>
    <dgm:cxn modelId="{949067B4-6A18-4F55-AFE8-ADC800EF46CC}" srcId="{47A6C101-B851-4B63-A30B-D5838E6B8E12}" destId="{26A96B12-FBBD-4D90-8FF1-D7445D6834E4}" srcOrd="0" destOrd="0" parTransId="{1B0446F8-229C-4A14-9D38-4862AF083E48}" sibTransId="{3B4104FC-8A2D-4D02-A15B-0551DB62AAB3}"/>
    <dgm:cxn modelId="{66E00BDD-467A-4957-BBC0-23F7A70C392A}" type="presParOf" srcId="{583C9DDD-AC22-47A0-9E33-36539BB4B44A}" destId="{8ACA4109-4349-4426-9523-502F160F2A56}" srcOrd="0" destOrd="0" presId="urn:microsoft.com/office/officeart/2005/8/layout/hierarchy1"/>
    <dgm:cxn modelId="{DE997CFE-DAE2-47B9-9DA5-F4392C9352ED}" type="presParOf" srcId="{8ACA4109-4349-4426-9523-502F160F2A56}" destId="{4EFC0A25-89CC-4525-BB63-1B301479590E}" srcOrd="0" destOrd="0" presId="urn:microsoft.com/office/officeart/2005/8/layout/hierarchy1"/>
    <dgm:cxn modelId="{F0667D36-08B4-48B3-96B5-F2A3CBB4474B}" type="presParOf" srcId="{4EFC0A25-89CC-4525-BB63-1B301479590E}" destId="{70B45F89-A97A-46C4-9BCB-FA1DADB36F8C}" srcOrd="0" destOrd="0" presId="urn:microsoft.com/office/officeart/2005/8/layout/hierarchy1"/>
    <dgm:cxn modelId="{E782D47F-5491-4195-9DEA-F3E6459BB80F}" type="presParOf" srcId="{4EFC0A25-89CC-4525-BB63-1B301479590E}" destId="{CD15DED5-E81D-49D1-9C01-86F4F533A9D9}" srcOrd="1" destOrd="0" presId="urn:microsoft.com/office/officeart/2005/8/layout/hierarchy1"/>
    <dgm:cxn modelId="{000A7EC9-C588-4EB6-A954-EE2BAA94A3C5}" type="presParOf" srcId="{8ACA4109-4349-4426-9523-502F160F2A56}" destId="{04F38C6D-99FE-4C8C-B83E-69D98F504259}" srcOrd="1" destOrd="0" presId="urn:microsoft.com/office/officeart/2005/8/layout/hierarchy1"/>
    <dgm:cxn modelId="{CC49E216-3DA7-4794-ABB3-6C7CD3ED08EC}" type="presParOf" srcId="{04F38C6D-99FE-4C8C-B83E-69D98F504259}" destId="{CA13FA01-D7C0-465A-9BD8-E2C073B17C6C}" srcOrd="0" destOrd="0" presId="urn:microsoft.com/office/officeart/2005/8/layout/hierarchy1"/>
    <dgm:cxn modelId="{619B0C2C-A369-475A-8105-F6CACF001625}" type="presParOf" srcId="{04F38C6D-99FE-4C8C-B83E-69D98F504259}" destId="{4CC986D3-1E79-4D8F-8B68-F8415A6FDAAC}" srcOrd="1" destOrd="0" presId="urn:microsoft.com/office/officeart/2005/8/layout/hierarchy1"/>
    <dgm:cxn modelId="{B0BB4325-454C-479A-B369-E566EC2BAB54}" type="presParOf" srcId="{4CC986D3-1E79-4D8F-8B68-F8415A6FDAAC}" destId="{FC563F39-3353-4B9C-B6C4-EB12BCF3FE74}" srcOrd="0" destOrd="0" presId="urn:microsoft.com/office/officeart/2005/8/layout/hierarchy1"/>
    <dgm:cxn modelId="{54CBD80B-6B9A-424B-B319-88F3B303F3DF}" type="presParOf" srcId="{FC563F39-3353-4B9C-B6C4-EB12BCF3FE74}" destId="{6403B3FD-6334-4F88-A6E2-046AED6C9566}" srcOrd="0" destOrd="0" presId="urn:microsoft.com/office/officeart/2005/8/layout/hierarchy1"/>
    <dgm:cxn modelId="{398E47D8-7FD1-4A5B-B010-9061CA2386BD}" type="presParOf" srcId="{FC563F39-3353-4B9C-B6C4-EB12BCF3FE74}" destId="{9E906896-E1EB-4632-8223-100B5874DB69}" srcOrd="1" destOrd="0" presId="urn:microsoft.com/office/officeart/2005/8/layout/hierarchy1"/>
    <dgm:cxn modelId="{8FE469A5-A7F5-4660-A414-56C638E261FB}" type="presParOf" srcId="{4CC986D3-1E79-4D8F-8B68-F8415A6FDAAC}" destId="{24EBA9B7-5F5F-4ABA-84DD-2761A6ED919B}" srcOrd="1" destOrd="0" presId="urn:microsoft.com/office/officeart/2005/8/layout/hierarchy1"/>
    <dgm:cxn modelId="{D1B563DD-718A-4F0E-908E-4D77B3386A08}" type="presParOf" srcId="{24EBA9B7-5F5F-4ABA-84DD-2761A6ED919B}" destId="{F58FFA5A-F396-4D5A-BB9F-4AF3E35473B6}" srcOrd="0" destOrd="0" presId="urn:microsoft.com/office/officeart/2005/8/layout/hierarchy1"/>
    <dgm:cxn modelId="{F1B97CFC-C00F-466F-BD63-19C64EE606B1}" type="presParOf" srcId="{24EBA9B7-5F5F-4ABA-84DD-2761A6ED919B}" destId="{96E76718-D5AA-4788-AFA4-FAC52408594D}" srcOrd="1" destOrd="0" presId="urn:microsoft.com/office/officeart/2005/8/layout/hierarchy1"/>
    <dgm:cxn modelId="{7964E095-D8F6-444D-9195-F798143C5AA4}" type="presParOf" srcId="{96E76718-D5AA-4788-AFA4-FAC52408594D}" destId="{6A1C82F0-0B34-441F-94DD-E101058A5645}" srcOrd="0" destOrd="0" presId="urn:microsoft.com/office/officeart/2005/8/layout/hierarchy1"/>
    <dgm:cxn modelId="{0FA89189-736D-43B5-9BA1-2205B73F86C3}" type="presParOf" srcId="{6A1C82F0-0B34-441F-94DD-E101058A5645}" destId="{D8E70161-FD69-4FA1-A8FE-1F03E0A45FE2}" srcOrd="0" destOrd="0" presId="urn:microsoft.com/office/officeart/2005/8/layout/hierarchy1"/>
    <dgm:cxn modelId="{FC58EFDE-52E4-4683-96D2-7CDCEBD4EC14}" type="presParOf" srcId="{6A1C82F0-0B34-441F-94DD-E101058A5645}" destId="{C18A4F9F-8D89-48C2-B756-E1C005FF7187}" srcOrd="1" destOrd="0" presId="urn:microsoft.com/office/officeart/2005/8/layout/hierarchy1"/>
    <dgm:cxn modelId="{DDE6045D-7943-4352-BAE0-DEF0463406BE}" type="presParOf" srcId="{96E76718-D5AA-4788-AFA4-FAC52408594D}" destId="{2889AEBF-C793-4A07-B5F5-45FF03F92374}" srcOrd="1" destOrd="0" presId="urn:microsoft.com/office/officeart/2005/8/layout/hierarchy1"/>
    <dgm:cxn modelId="{A19E3E82-9B83-4FEB-8BC6-98EBAB448898}" type="presParOf" srcId="{2889AEBF-C793-4A07-B5F5-45FF03F92374}" destId="{C51C942D-C7C7-47B2-BA21-4513E130BAD5}" srcOrd="0" destOrd="0" presId="urn:microsoft.com/office/officeart/2005/8/layout/hierarchy1"/>
    <dgm:cxn modelId="{EA5E96E0-6A92-4116-A17A-D6274F0FBC22}" type="presParOf" srcId="{2889AEBF-C793-4A07-B5F5-45FF03F92374}" destId="{BCC249D1-E001-4486-8463-2EFE3B2D8292}" srcOrd="1" destOrd="0" presId="urn:microsoft.com/office/officeart/2005/8/layout/hierarchy1"/>
    <dgm:cxn modelId="{051DCF25-4736-4471-BB54-1DED7DB23A52}" type="presParOf" srcId="{BCC249D1-E001-4486-8463-2EFE3B2D8292}" destId="{0929F781-6EB7-4054-A2E3-24AC9AB80815}" srcOrd="0" destOrd="0" presId="urn:microsoft.com/office/officeart/2005/8/layout/hierarchy1"/>
    <dgm:cxn modelId="{4476701E-3A09-4623-A2C3-D9EA3220CD8F}" type="presParOf" srcId="{0929F781-6EB7-4054-A2E3-24AC9AB80815}" destId="{2EA727A0-ADBC-44F5-9C1D-CB6571AB76F0}" srcOrd="0" destOrd="0" presId="urn:microsoft.com/office/officeart/2005/8/layout/hierarchy1"/>
    <dgm:cxn modelId="{C0608F06-CAC1-4E89-AA31-59E797B586F7}" type="presParOf" srcId="{0929F781-6EB7-4054-A2E3-24AC9AB80815}" destId="{EFDDD7B3-287F-4B28-99F8-F05BB5BE9231}" srcOrd="1" destOrd="0" presId="urn:microsoft.com/office/officeart/2005/8/layout/hierarchy1"/>
    <dgm:cxn modelId="{D5053871-B7A8-40E3-8540-A95FB3A412DD}" type="presParOf" srcId="{BCC249D1-E001-4486-8463-2EFE3B2D8292}" destId="{38556941-BAAC-49F2-BEF5-D171DE57F342}" srcOrd="1" destOrd="0" presId="urn:microsoft.com/office/officeart/2005/8/layout/hierarchy1"/>
    <dgm:cxn modelId="{E56EE327-EF8E-4DE3-9033-1F98A086B179}" type="presParOf" srcId="{2889AEBF-C793-4A07-B5F5-45FF03F92374}" destId="{0E90599E-4157-4165-A4CB-814054D5A758}" srcOrd="2" destOrd="0" presId="urn:microsoft.com/office/officeart/2005/8/layout/hierarchy1"/>
    <dgm:cxn modelId="{975442C4-7A24-45D0-BACC-37CCED6B390D}" type="presParOf" srcId="{2889AEBF-C793-4A07-B5F5-45FF03F92374}" destId="{CF04E339-9078-4074-A918-4E93860CB647}" srcOrd="3" destOrd="0" presId="urn:microsoft.com/office/officeart/2005/8/layout/hierarchy1"/>
    <dgm:cxn modelId="{FC09D075-93F1-4665-82C2-F3DB5068F96C}" type="presParOf" srcId="{CF04E339-9078-4074-A918-4E93860CB647}" destId="{67CE169B-89A6-422A-AF14-FE26DC57B285}" srcOrd="0" destOrd="0" presId="urn:microsoft.com/office/officeart/2005/8/layout/hierarchy1"/>
    <dgm:cxn modelId="{2A1EECE3-0044-4CD6-A2BD-098BA1F74DEB}" type="presParOf" srcId="{67CE169B-89A6-422A-AF14-FE26DC57B285}" destId="{C890DEA4-BC01-46EA-9068-C1B6626CC712}" srcOrd="0" destOrd="0" presId="urn:microsoft.com/office/officeart/2005/8/layout/hierarchy1"/>
    <dgm:cxn modelId="{6532A6C4-EFAE-4A7A-B80E-2738B14F6861}" type="presParOf" srcId="{67CE169B-89A6-422A-AF14-FE26DC57B285}" destId="{FA407C25-5A48-4F39-AC3E-C3DD9DF6C1A6}" srcOrd="1" destOrd="0" presId="urn:microsoft.com/office/officeart/2005/8/layout/hierarchy1"/>
    <dgm:cxn modelId="{3BE51F6B-FFBA-42D2-B79A-4523E1866FCA}" type="presParOf" srcId="{CF04E339-9078-4074-A918-4E93860CB647}" destId="{5666625A-5BCC-4EAE-82FA-EB4EFE72DF1E}" srcOrd="1" destOrd="0" presId="urn:microsoft.com/office/officeart/2005/8/layout/hierarchy1"/>
    <dgm:cxn modelId="{C300A4DE-EBCE-40CC-8172-11B5DBF91CF9}" type="presParOf" srcId="{04F38C6D-99FE-4C8C-B83E-69D98F504259}" destId="{681CD4B4-3610-4645-8C4A-9FADD967DB63}" srcOrd="2" destOrd="0" presId="urn:microsoft.com/office/officeart/2005/8/layout/hierarchy1"/>
    <dgm:cxn modelId="{7F643601-554A-485E-9870-63578CD8DC2A}" type="presParOf" srcId="{04F38C6D-99FE-4C8C-B83E-69D98F504259}" destId="{7AD1C306-106D-40BF-991D-0AB21F30FD2B}" srcOrd="3" destOrd="0" presId="urn:microsoft.com/office/officeart/2005/8/layout/hierarchy1"/>
    <dgm:cxn modelId="{63ED0698-3AAF-4435-AE6D-7D3E8B0DEBCF}" type="presParOf" srcId="{7AD1C306-106D-40BF-991D-0AB21F30FD2B}" destId="{186BAAD7-D9E1-4971-819A-F9D4D3FDA716}" srcOrd="0" destOrd="0" presId="urn:microsoft.com/office/officeart/2005/8/layout/hierarchy1"/>
    <dgm:cxn modelId="{EF8189A7-DB6B-4C1D-B6AA-ED4E655A9603}" type="presParOf" srcId="{186BAAD7-D9E1-4971-819A-F9D4D3FDA716}" destId="{E2A8ADB5-E967-4395-8C6E-6149B0E75A2F}" srcOrd="0" destOrd="0" presId="urn:microsoft.com/office/officeart/2005/8/layout/hierarchy1"/>
    <dgm:cxn modelId="{3516857C-A5C8-4055-A3C0-0DCAF588E68E}" type="presParOf" srcId="{186BAAD7-D9E1-4971-819A-F9D4D3FDA716}" destId="{1C02FF6B-6CD0-4FB1-811B-26E23A61A31F}" srcOrd="1" destOrd="0" presId="urn:microsoft.com/office/officeart/2005/8/layout/hierarchy1"/>
    <dgm:cxn modelId="{24F93A3F-9DE5-4C30-9149-95875CED3182}" type="presParOf" srcId="{7AD1C306-106D-40BF-991D-0AB21F30FD2B}" destId="{C5EB9DF5-E30B-4D11-B8DF-EF5D12053B2F}" srcOrd="1" destOrd="0" presId="urn:microsoft.com/office/officeart/2005/8/layout/hierarchy1"/>
    <dgm:cxn modelId="{CED4CF49-642F-4687-BD95-7327B348F6A1}" type="presParOf" srcId="{C5EB9DF5-E30B-4D11-B8DF-EF5D12053B2F}" destId="{1F2C348D-AA02-436D-9C6F-34C2237068A8}" srcOrd="0" destOrd="0" presId="urn:microsoft.com/office/officeart/2005/8/layout/hierarchy1"/>
    <dgm:cxn modelId="{84DEE112-E879-4006-84ED-25BD66C845C8}" type="presParOf" srcId="{C5EB9DF5-E30B-4D11-B8DF-EF5D12053B2F}" destId="{A51B0663-A559-495E-A7E9-68EA6F3686A7}" srcOrd="1" destOrd="0" presId="urn:microsoft.com/office/officeart/2005/8/layout/hierarchy1"/>
    <dgm:cxn modelId="{BB68EAD2-C8D4-4974-B0C3-84F112D09FB7}" type="presParOf" srcId="{A51B0663-A559-495E-A7E9-68EA6F3686A7}" destId="{920BFCE3-A508-43AB-A260-C8ED89809370}" srcOrd="0" destOrd="0" presId="urn:microsoft.com/office/officeart/2005/8/layout/hierarchy1"/>
    <dgm:cxn modelId="{41FFD005-F3AA-4CBE-86E2-EC80C643353F}" type="presParOf" srcId="{920BFCE3-A508-43AB-A260-C8ED89809370}" destId="{A749BBA9-5C38-4B3D-8EBF-DEBA19368964}" srcOrd="0" destOrd="0" presId="urn:microsoft.com/office/officeart/2005/8/layout/hierarchy1"/>
    <dgm:cxn modelId="{07553064-FF60-4E0E-8231-E4B77DC3B360}" type="presParOf" srcId="{920BFCE3-A508-43AB-A260-C8ED89809370}" destId="{0DE46249-DE2B-4E7B-9F7E-13E437D24422}" srcOrd="1" destOrd="0" presId="urn:microsoft.com/office/officeart/2005/8/layout/hierarchy1"/>
    <dgm:cxn modelId="{E92D2508-E92E-4F18-8038-BE418B86D231}" type="presParOf" srcId="{A51B0663-A559-495E-A7E9-68EA6F3686A7}" destId="{036AC8B0-11DA-4E71-A0F1-61EEB387D4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981F9-2F03-49DC-91B7-90DC739085ED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CCAE4-0FF4-4767-8366-FE80F822FE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01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CCAE4-0FF4-4767-8366-FE80F822FE1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14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841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71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241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2067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904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400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5286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94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00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7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86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81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85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67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95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13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399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17718-6CDE-4576-ACC0-6487302D6B0F}" type="datetimeFigureOut">
              <a:rPr lang="ru-RU" smtClean="0"/>
              <a:pPr/>
              <a:t>02.06.2014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DFA1-8CC6-4A1A-8531-D7488761C74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383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42975" y="1"/>
            <a:ext cx="7427119" cy="375602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latin typeface="Calibri" panose="020F0502020204030204" pitchFamily="34" charset="0"/>
              </a:rPr>
              <a:t>ГБОУ ВПО Читинская государственная медицинская академия </a:t>
            </a:r>
            <a:r>
              <a:rPr lang="ru-RU" sz="1800" dirty="0">
                <a:latin typeface="Calibri" panose="020F0502020204030204" pitchFamily="34" charset="0"/>
              </a:rPr>
              <a:t/>
            </a:r>
            <a:br>
              <a:rPr lang="ru-RU" sz="1800" dirty="0">
                <a:latin typeface="Calibri" panose="020F0502020204030204" pitchFamily="34" charset="0"/>
              </a:rPr>
            </a:br>
            <a:r>
              <a:rPr lang="ru-RU" sz="1800" dirty="0">
                <a:latin typeface="Calibri" panose="020F0502020204030204" pitchFamily="34" charset="0"/>
              </a:rPr>
              <a:t>кафедра анестезиологии, </a:t>
            </a:r>
            <a:r>
              <a:rPr lang="ru-RU" sz="1800" dirty="0" smtClean="0">
                <a:latin typeface="Calibri" panose="020F0502020204030204" pitchFamily="34" charset="0"/>
              </a:rPr>
              <a:t>реанимации </a:t>
            </a:r>
            <a:r>
              <a:rPr lang="ru-RU" sz="1800" dirty="0">
                <a:latin typeface="Calibri" panose="020F0502020204030204" pitchFamily="34" charset="0"/>
              </a:rPr>
              <a:t>и интенсивной терапии</a:t>
            </a:r>
            <a:r>
              <a:rPr lang="ru-RU" sz="1200" dirty="0">
                <a:latin typeface="Calibri" panose="020F0502020204030204" pitchFamily="34" charset="0"/>
              </a:rPr>
              <a:t/>
            </a:r>
            <a:br>
              <a:rPr lang="ru-RU" sz="12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 smtClean="0">
                <a:latin typeface="Calibri" panose="020F0502020204030204" pitchFamily="34" charset="0"/>
              </a:rPr>
              <a:t/>
            </a:r>
            <a:br>
              <a:rPr lang="ru-RU" sz="900" dirty="0" smtClean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 smtClean="0">
                <a:latin typeface="Calibri" panose="020F0502020204030204" pitchFamily="34" charset="0"/>
              </a:rPr>
              <a:t/>
            </a:r>
            <a:br>
              <a:rPr lang="ru-RU" sz="900" dirty="0" smtClean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sz="900" dirty="0">
                <a:latin typeface="Calibri" panose="020F0502020204030204" pitchFamily="34" charset="0"/>
              </a:rPr>
              <a:t/>
            </a:r>
            <a:br>
              <a:rPr lang="ru-RU" sz="900" dirty="0">
                <a:latin typeface="Calibri" panose="020F0502020204030204" pitchFamily="34" charset="0"/>
              </a:rPr>
            </a:br>
            <a:r>
              <a:rPr lang="ru-RU" dirty="0">
                <a:latin typeface="Calibri" panose="020F0502020204030204" pitchFamily="34" charset="0"/>
              </a:rPr>
              <a:t>Синдром Уотерхауса- Фридериксена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6726" y="3756024"/>
            <a:ext cx="8343899" cy="3101976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sz="2100" dirty="0" smtClean="0"/>
          </a:p>
          <a:p>
            <a:pPr algn="r"/>
            <a:r>
              <a:rPr lang="ru-RU" sz="6200" dirty="0" smtClean="0">
                <a:latin typeface="Calibri" panose="020F0502020204030204" pitchFamily="34" charset="0"/>
              </a:rPr>
              <a:t>Ординатор Линьков В.А</a:t>
            </a:r>
          </a:p>
          <a:p>
            <a:pPr algn="r"/>
            <a:r>
              <a:rPr lang="ru-RU" sz="6200" dirty="0" smtClean="0">
                <a:latin typeface="Calibri" panose="020F0502020204030204" pitchFamily="34" charset="0"/>
              </a:rPr>
              <a:t>Куратор Коннов В.А</a:t>
            </a:r>
          </a:p>
          <a:p>
            <a:endParaRPr lang="ru-RU" sz="4000" dirty="0">
              <a:latin typeface="Calibri" panose="020F0502020204030204" pitchFamily="34" charset="0"/>
            </a:endParaRPr>
          </a:p>
          <a:p>
            <a:endParaRPr lang="ru-RU" dirty="0" smtClean="0">
              <a:latin typeface="Calibri" panose="020F0502020204030204" pitchFamily="34" charset="0"/>
            </a:endParaRPr>
          </a:p>
          <a:p>
            <a:pPr algn="ctr"/>
            <a:endParaRPr lang="ru-RU" sz="2100" dirty="0" smtClean="0">
              <a:latin typeface="Calibri" panose="020F0502020204030204" pitchFamily="34" charset="0"/>
            </a:endParaRPr>
          </a:p>
          <a:p>
            <a:pPr algn="ctr"/>
            <a:r>
              <a:rPr lang="ru-RU" sz="4900" dirty="0">
                <a:latin typeface="Calibri" panose="020F0502020204030204" pitchFamily="34" charset="0"/>
              </a:rPr>
              <a:t>Чита</a:t>
            </a:r>
            <a:r>
              <a:rPr lang="ru-RU" sz="4900" dirty="0" smtClean="0">
                <a:latin typeface="Calibri" panose="020F0502020204030204" pitchFamily="34" charset="0"/>
              </a:rPr>
              <a:t>, 2014       </a:t>
            </a:r>
            <a:endParaRPr lang="ru-RU" sz="3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82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47" y="1"/>
            <a:ext cx="7765321" cy="1549399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Интенсивное наблюдение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1" y="2114551"/>
            <a:ext cx="7598569" cy="3819525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lphaUcPeriod"/>
            </a:pPr>
            <a:r>
              <a:rPr lang="ru-RU" sz="3500" dirty="0" smtClean="0">
                <a:latin typeface="Calibri" panose="020F0502020204030204" pitchFamily="34" charset="0"/>
              </a:rPr>
              <a:t>почасовой </a:t>
            </a:r>
            <a:r>
              <a:rPr lang="ru-RU" sz="3500" dirty="0">
                <a:latin typeface="Calibri" panose="020F0502020204030204" pitchFamily="34" charset="0"/>
              </a:rPr>
              <a:t>контроль за содержанием в плазме калия, натрия, хлора и </a:t>
            </a:r>
            <a:r>
              <a:rPr lang="ru-RU" sz="3500" dirty="0" smtClean="0">
                <a:latin typeface="Calibri" panose="020F0502020204030204" pitchFamily="34" charset="0"/>
              </a:rPr>
              <a:t>сахара</a:t>
            </a:r>
          </a:p>
          <a:p>
            <a:pPr marL="742950" indent="-742950">
              <a:buFont typeface="+mj-lt"/>
              <a:buAutoNum type="alphaUcPeriod"/>
            </a:pPr>
            <a:r>
              <a:rPr lang="ru-RU" sz="3500" dirty="0" smtClean="0">
                <a:latin typeface="Calibri" panose="020F0502020204030204" pitchFamily="34" charset="0"/>
              </a:rPr>
              <a:t>мониторирование АД, </a:t>
            </a:r>
            <a:r>
              <a:rPr lang="en-US" sz="3500" dirty="0" smtClean="0">
                <a:effectLst/>
                <a:latin typeface="Calibri" panose="020F0502020204030204" pitchFamily="34" charset="0"/>
              </a:rPr>
              <a:t>Ps</a:t>
            </a:r>
            <a:r>
              <a:rPr lang="ru-RU" sz="3500" dirty="0" smtClean="0">
                <a:effectLst/>
                <a:latin typeface="Calibri" panose="020F0502020204030204" pitchFamily="34" charset="0"/>
              </a:rPr>
              <a:t>,ЧДД,ЭКГ</a:t>
            </a:r>
            <a:endParaRPr lang="ru-RU" sz="35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sz="3500" dirty="0"/>
              <a:t> 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endParaRPr lang="ru-RU" sz="1800" dirty="0"/>
          </a:p>
          <a:p>
            <a:pPr marL="0" indent="0">
              <a:buNone/>
            </a:pP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3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47" y="0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Интенсивная терапия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300" y="1054664"/>
            <a:ext cx="8082368" cy="513023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32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изотонические </a:t>
            </a:r>
            <a:r>
              <a:rPr lang="ru-RU" sz="3200" dirty="0">
                <a:latin typeface="Calibri" panose="020F0502020204030204" pitchFamily="34" charset="0"/>
              </a:rPr>
              <a:t>сбалансированные растворы кристаллоидов и коллоидные </a:t>
            </a:r>
            <a:r>
              <a:rPr lang="ru-RU" sz="3200" dirty="0" smtClean="0">
                <a:latin typeface="Calibri" panose="020F0502020204030204" pitchFamily="34" charset="0"/>
              </a:rPr>
              <a:t>растворы</a:t>
            </a:r>
            <a:endParaRPr lang="ru-RU" sz="32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effectLst/>
                <a:latin typeface="Calibri" panose="020F0502020204030204" pitchFamily="34" charset="0"/>
              </a:rPr>
              <a:t> </a:t>
            </a:r>
            <a:r>
              <a:rPr lang="ru-RU" sz="3200" dirty="0">
                <a:effectLst/>
                <a:latin typeface="Calibri" panose="020F0502020204030204" pitchFamily="34" charset="0"/>
              </a:rPr>
              <a:t>г</a:t>
            </a:r>
            <a:r>
              <a:rPr lang="ru-RU" sz="3200" dirty="0" smtClean="0">
                <a:effectLst/>
                <a:latin typeface="Calibri" panose="020F0502020204030204" pitchFamily="34" charset="0"/>
              </a:rPr>
              <a:t>идрокортизон </a:t>
            </a:r>
            <a:endParaRPr lang="ru-RU" sz="3200" dirty="0">
              <a:effectLst/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47" y="203201"/>
            <a:ext cx="7765321" cy="1326321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libri" panose="020F0502020204030204" pitchFamily="34" charset="0"/>
              </a:rPr>
              <a:t>Интенсивная терапия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Инотропная поддержка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Коррекция гликемического профиля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Профилактика ДВС </a:t>
            </a:r>
            <a:r>
              <a:rPr lang="ru-RU" sz="3200" dirty="0" smtClean="0">
                <a:latin typeface="Calibri" panose="020F0502020204030204" pitchFamily="34" charset="0"/>
              </a:rPr>
              <a:t>синдрома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оксигенотерапия</a:t>
            </a:r>
            <a:endParaRPr lang="ru-RU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393700"/>
            <a:ext cx="7772400" cy="145626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Вопросы ?</a:t>
            </a:r>
            <a:endParaRPr lang="ru-RU" sz="48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7839" y="2019300"/>
            <a:ext cx="2891784" cy="3695700"/>
          </a:xfrm>
        </p:spPr>
      </p:pic>
    </p:spTree>
    <p:extLst>
      <p:ext uri="{BB962C8B-B14F-4D97-AF65-F5344CB8AC3E}">
        <p14:creationId xmlns:p14="http://schemas.microsoft.com/office/powerpoint/2010/main" val="11026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17500"/>
            <a:ext cx="7772400" cy="144356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Спасибо за внимание</a:t>
            </a:r>
            <a:endParaRPr lang="ru-RU" sz="4400" dirty="0">
              <a:solidFill>
                <a:srgbClr val="FFC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543" y="2095500"/>
            <a:ext cx="2740977" cy="3695700"/>
          </a:xfrm>
        </p:spPr>
      </p:pic>
    </p:spTree>
    <p:extLst>
      <p:ext uri="{BB962C8B-B14F-4D97-AF65-F5344CB8AC3E}">
        <p14:creationId xmlns:p14="http://schemas.microsoft.com/office/powerpoint/2010/main" val="136777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300" dirty="0" smtClean="0"/>
              <a:t>    </a:t>
            </a:r>
            <a:r>
              <a:rPr lang="ru-RU" sz="4400" dirty="0">
                <a:latin typeface="Calibri" panose="020F0502020204030204" pitchFamily="34" charset="0"/>
              </a:rPr>
              <a:t>Определение</a:t>
            </a:r>
            <a:endParaRPr lang="ru-RU" sz="33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48663"/>
            <a:ext cx="7772400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Calibri" panose="020F0502020204030204" pitchFamily="34" charset="0"/>
              </a:rPr>
              <a:t>острая </a:t>
            </a:r>
            <a:r>
              <a:rPr lang="ru-RU" sz="3200" dirty="0">
                <a:latin typeface="Calibri" panose="020F0502020204030204" pitchFamily="34" charset="0"/>
              </a:rPr>
              <a:t>надпочечниковая </a:t>
            </a:r>
            <a:r>
              <a:rPr lang="ru-RU" sz="3200" dirty="0" smtClean="0">
                <a:latin typeface="Calibri" panose="020F0502020204030204" pitchFamily="34" charset="0"/>
              </a:rPr>
              <a:t>недостаточность клинический </a:t>
            </a:r>
            <a:r>
              <a:rPr lang="ru-RU" sz="3200" dirty="0">
                <a:latin typeface="Calibri" panose="020F0502020204030204" pitchFamily="34" charset="0"/>
              </a:rPr>
              <a:t>синдром, обусловленный острым нарушением функции коры </a:t>
            </a:r>
            <a:r>
              <a:rPr lang="ru-RU" sz="3200" dirty="0" smtClean="0">
                <a:latin typeface="Calibri" panose="020F0502020204030204" pitchFamily="34" charset="0"/>
              </a:rPr>
              <a:t>надпочечников</a:t>
            </a:r>
            <a:endParaRPr lang="ru-RU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7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2850" y="193674"/>
            <a:ext cx="4623490" cy="1739900"/>
          </a:xfrm>
        </p:spPr>
        <p:txBody>
          <a:bodyPr>
            <a:normAutofit/>
          </a:bodyPr>
          <a:lstStyle/>
          <a:p>
            <a:r>
              <a:rPr lang="ru-RU" sz="4900" b="1" dirty="0">
                <a:latin typeface="Calibri" panose="020F0502020204030204" pitchFamily="34" charset="0"/>
              </a:rPr>
              <a:t>История</a:t>
            </a:r>
            <a:r>
              <a:rPr lang="ru-RU" sz="3000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" y="1933574"/>
            <a:ext cx="8324850" cy="4556125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ü"/>
            </a:pPr>
            <a:r>
              <a:rPr lang="ru-RU" sz="3200" dirty="0" smtClean="0">
                <a:latin typeface="Calibri" panose="020F0502020204030204" pitchFamily="34" charset="0"/>
              </a:rPr>
              <a:t>В. </a:t>
            </a:r>
            <a:r>
              <a:rPr lang="ru-RU" sz="3200" dirty="0" err="1" smtClean="0">
                <a:latin typeface="Calibri" panose="020F0502020204030204" pitchFamily="34" charset="0"/>
              </a:rPr>
              <a:t>Уотерхаус</a:t>
            </a:r>
            <a:r>
              <a:rPr lang="ru-RU" sz="3200" dirty="0" smtClean="0">
                <a:latin typeface="Calibri" panose="020F0502020204030204" pitchFamily="34" charset="0"/>
              </a:rPr>
              <a:t> в </a:t>
            </a:r>
            <a:r>
              <a:rPr lang="ru-RU" sz="3200" dirty="0">
                <a:latin typeface="Calibri" panose="020F0502020204030204" pitchFamily="34" charset="0"/>
              </a:rPr>
              <a:t>1911 г. </a:t>
            </a:r>
            <a:endParaRPr lang="ru-RU" sz="3200" dirty="0" smtClean="0">
              <a:latin typeface="Calibri" panose="020F050202020403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200" dirty="0" err="1" smtClean="0">
                <a:latin typeface="Calibri" panose="020F0502020204030204" pitchFamily="34" charset="0"/>
              </a:rPr>
              <a:t>Фридериксен</a:t>
            </a:r>
            <a:r>
              <a:rPr lang="ru-RU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</a:rPr>
              <a:t>в 1918 </a:t>
            </a:r>
            <a:r>
              <a:rPr lang="ru-RU" sz="3200" dirty="0" smtClean="0">
                <a:latin typeface="Calibri" panose="020F0502020204030204" pitchFamily="34" charset="0"/>
              </a:rPr>
              <a:t>г.</a:t>
            </a:r>
            <a:endParaRPr lang="ru-RU" sz="3200" dirty="0">
              <a:latin typeface="Calibri" panose="020F0502020204030204" pitchFamily="34" charset="0"/>
            </a:endParaRPr>
          </a:p>
          <a:p>
            <a:pPr algn="l">
              <a:buFont typeface="Wingdings" pitchFamily="2" charset="2"/>
              <a:buChar char="ü"/>
            </a:pPr>
            <a:r>
              <a:rPr lang="ru-RU" sz="3200" dirty="0" err="1" smtClean="0">
                <a:latin typeface="Calibri" panose="020F0502020204030204" pitchFamily="34" charset="0"/>
              </a:rPr>
              <a:t>Little</a:t>
            </a:r>
            <a:r>
              <a:rPr lang="ru-RU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</a:rPr>
              <a:t>(1911 г</a:t>
            </a:r>
            <a:r>
              <a:rPr lang="ru-RU" sz="3200" dirty="0" smtClean="0">
                <a:latin typeface="Calibri" panose="020F0502020204030204" pitchFamily="34" charset="0"/>
              </a:rPr>
              <a:t>.)</a:t>
            </a:r>
          </a:p>
          <a:p>
            <a:pPr algn="l">
              <a:buFont typeface="Wingdings" pitchFamily="2" charset="2"/>
              <a:buChar char="ü"/>
            </a:pPr>
            <a:r>
              <a:rPr lang="ru-RU" sz="3200" dirty="0" err="1" smtClean="0">
                <a:latin typeface="Calibri" panose="020F0502020204030204" pitchFamily="34" charset="0"/>
              </a:rPr>
              <a:t>Bamatter</a:t>
            </a:r>
            <a:endParaRPr lang="ru-RU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3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754" y="0"/>
            <a:ext cx="7765321" cy="1326321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400" b="1" dirty="0" smtClean="0">
                <a:latin typeface="Calibri" panose="020F0502020204030204" pitchFamily="34" charset="0"/>
              </a:rPr>
              <a:t>Этиология</a:t>
            </a:r>
            <a:endParaRPr lang="ru-RU" sz="4400" b="1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346" y="1574800"/>
            <a:ext cx="7765322" cy="4978400"/>
          </a:xfrm>
        </p:spPr>
        <p:txBody>
          <a:bodyPr>
            <a:noAutofit/>
          </a:bodyPr>
          <a:lstStyle/>
          <a:p>
            <a:r>
              <a:rPr lang="ru-RU" sz="3200" dirty="0">
                <a:effectLst/>
                <a:latin typeface="Calibri" panose="020F0502020204030204" pitchFamily="34" charset="0"/>
              </a:rPr>
              <a:t> Внутриутробное кровоизлияние в надпочечники во время тяжелых или осложненных родов</a:t>
            </a:r>
          </a:p>
          <a:p>
            <a:r>
              <a:rPr lang="ru-RU" sz="3200" dirty="0">
                <a:effectLst/>
                <a:latin typeface="Calibri" panose="020F0502020204030204" pitchFamily="34" charset="0"/>
              </a:rPr>
              <a:t>Кровоизлияния в надпочечники при менингококковой или другой тяжелой септической инфекции</a:t>
            </a:r>
          </a:p>
          <a:p>
            <a:r>
              <a:rPr lang="ru-RU" sz="3200" dirty="0">
                <a:effectLst/>
                <a:latin typeface="Calibri" panose="020F0502020204030204" pitchFamily="34" charset="0"/>
              </a:rPr>
              <a:t> ДВСК синдром </a:t>
            </a:r>
          </a:p>
        </p:txBody>
      </p:sp>
    </p:spTree>
    <p:extLst>
      <p:ext uri="{BB962C8B-B14F-4D97-AF65-F5344CB8AC3E}">
        <p14:creationId xmlns:p14="http://schemas.microsoft.com/office/powerpoint/2010/main" val="6250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647" y="0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этиология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800" y="1664264"/>
            <a:ext cx="8547100" cy="5193736"/>
          </a:xfrm>
        </p:spPr>
        <p:txBody>
          <a:bodyPr>
            <a:noAutofit/>
          </a:bodyPr>
          <a:lstStyle/>
          <a:p>
            <a:pPr marL="214313" lvl="1"/>
            <a:r>
              <a:rPr lang="ru-RU" sz="3200" dirty="0">
                <a:latin typeface="Calibri" panose="020F0502020204030204" pitchFamily="34" charset="0"/>
              </a:rPr>
              <a:t> Острый тромбоз сосудов </a:t>
            </a:r>
            <a:r>
              <a:rPr lang="ru-RU" sz="3200" dirty="0" smtClean="0">
                <a:latin typeface="Calibri" panose="020F0502020204030204" pitchFamily="34" charset="0"/>
              </a:rPr>
              <a:t>надпочечников</a:t>
            </a:r>
          </a:p>
          <a:p>
            <a:pPr marL="214313" lvl="1"/>
            <a:r>
              <a:rPr lang="ru-RU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</a:rPr>
              <a:t>Хирургические вмешательства у больных с относительной недостаточностью надпочечников    (особенно при осложнениях в раннем послеоперационном периоде</a:t>
            </a:r>
            <a:r>
              <a:rPr lang="ru-RU" sz="3200" dirty="0" smtClean="0">
                <a:latin typeface="Calibri" panose="020F0502020204030204" pitchFamily="34" charset="0"/>
              </a:rPr>
              <a:t>)</a:t>
            </a:r>
            <a:endParaRPr lang="ru-RU" sz="3200" dirty="0">
              <a:latin typeface="Calibri" panose="020F0502020204030204" pitchFamily="34" charset="0"/>
            </a:endParaRPr>
          </a:p>
          <a:p>
            <a:pPr marL="214313" lvl="1"/>
            <a:r>
              <a:rPr lang="ru-RU" sz="3200" dirty="0">
                <a:latin typeface="Calibri" panose="020F0502020204030204" pitchFamily="34" charset="0"/>
              </a:rPr>
              <a:t> Неадекватная заместительная терапия кортикостероидами, синдром отмены</a:t>
            </a:r>
          </a:p>
          <a:p>
            <a:endParaRPr lang="ru-RU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024695965"/>
              </p:ext>
            </p:extLst>
          </p:nvPr>
        </p:nvGraphicFramePr>
        <p:xfrm>
          <a:off x="254000" y="533400"/>
          <a:ext cx="8788400" cy="604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13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682" y="279400"/>
            <a:ext cx="7598569" cy="607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Calibri" panose="020F0502020204030204" pitchFamily="34" charset="0"/>
              </a:rPr>
              <a:t> </a:t>
            </a:r>
            <a:r>
              <a:rPr lang="ru-RU" sz="3200" dirty="0">
                <a:latin typeface="Calibri" panose="020F0502020204030204" pitchFamily="34" charset="0"/>
              </a:rPr>
              <a:t>при длительном воздействии неблагоприятных (стрессовых) факторов развивается стадия истощения, которая сопровождается снижением функции надпочечников и морфологическими изменениями в их корковом слое (Селье, 1960</a:t>
            </a:r>
            <a:r>
              <a:rPr lang="ru-RU" sz="3200" dirty="0" smtClean="0">
                <a:latin typeface="Calibri" panose="020F0502020204030204" pitchFamily="34" charset="0"/>
              </a:rPr>
              <a:t>)</a:t>
            </a:r>
            <a:endParaRPr lang="ru-RU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5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8047" y="0"/>
            <a:ext cx="7765321" cy="1326321"/>
          </a:xfrm>
        </p:spPr>
        <p:txBody>
          <a:bodyPr/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клиника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4351" y="2463801"/>
            <a:ext cx="7598569" cy="379729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ru-RU" sz="3200" dirty="0">
                <a:latin typeface="Calibri" panose="020F0502020204030204" pitchFamily="34" charset="0"/>
              </a:rPr>
              <a:t>Внезапное начало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3200" dirty="0">
                <a:latin typeface="Calibri" panose="020F0502020204030204" pitchFamily="34" charset="0"/>
              </a:rPr>
              <a:t>Прогрессирующая </a:t>
            </a:r>
            <a:r>
              <a:rPr lang="ru-RU" sz="3200" dirty="0" smtClean="0">
                <a:latin typeface="Calibri" panose="020F0502020204030204" pitchFamily="34" charset="0"/>
              </a:rPr>
              <a:t>острая сердечная </a:t>
            </a:r>
            <a:r>
              <a:rPr lang="ru-RU" sz="3200" dirty="0">
                <a:latin typeface="Calibri" panose="020F0502020204030204" pitchFamily="34" charset="0"/>
              </a:rPr>
              <a:t>недостаточность, </a:t>
            </a:r>
            <a:r>
              <a:rPr lang="ru-RU" sz="3200" dirty="0" smtClean="0">
                <a:latin typeface="Calibri" panose="020F0502020204030204" pitchFamily="34" charset="0"/>
              </a:rPr>
              <a:t>гиповолемический шок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3200" dirty="0" smtClean="0">
                <a:latin typeface="Calibri" panose="020F0502020204030204" pitchFamily="34" charset="0"/>
              </a:rPr>
              <a:t>Гипогликемия</a:t>
            </a:r>
            <a:endParaRPr lang="ru-RU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48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2647" y="0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Calibri" panose="020F0502020204030204" pitchFamily="34" charset="0"/>
              </a:rPr>
              <a:t>Диагностика</a:t>
            </a:r>
            <a:endParaRPr lang="ru-RU" sz="4400" dirty="0"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3200" y="2028826"/>
            <a:ext cx="8762999" cy="454977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Calibri" panose="020F0502020204030204" pitchFamily="34" charset="0"/>
              </a:rPr>
              <a:t>повышение калия</a:t>
            </a:r>
            <a:r>
              <a:rPr lang="ru-RU" sz="3200" dirty="0">
                <a:latin typeface="Calibri" panose="020F0502020204030204" pitchFamily="34" charset="0"/>
              </a:rPr>
              <a:t>, снижение натрия, хлора</a:t>
            </a:r>
          </a:p>
          <a:p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ацидоз</a:t>
            </a:r>
            <a:endParaRPr lang="ru-RU" sz="3200" dirty="0">
              <a:latin typeface="Calibri" panose="020F0502020204030204" pitchFamily="34" charset="0"/>
            </a:endParaRPr>
          </a:p>
          <a:p>
            <a:r>
              <a:rPr lang="ru-RU" sz="3200" dirty="0">
                <a:latin typeface="Calibri" panose="020F0502020204030204" pitchFamily="34" charset="0"/>
              </a:rPr>
              <a:t> </a:t>
            </a:r>
            <a:r>
              <a:rPr lang="ru-RU" sz="3200" dirty="0" smtClean="0">
                <a:latin typeface="Calibri" panose="020F0502020204030204" pitchFamily="34" charset="0"/>
              </a:rPr>
              <a:t>повышение </a:t>
            </a:r>
            <a:r>
              <a:rPr lang="ru-RU" sz="3200" dirty="0">
                <a:latin typeface="Calibri" panose="020F0502020204030204" pitchFamily="34" charset="0"/>
              </a:rPr>
              <a:t>гематокрита, </a:t>
            </a:r>
            <a:r>
              <a:rPr lang="ru-RU" sz="3200" dirty="0" smtClean="0">
                <a:latin typeface="Calibri" panose="020F0502020204030204" pitchFamily="34" charset="0"/>
              </a:rPr>
              <a:t>гипогликемия</a:t>
            </a:r>
            <a:endParaRPr lang="ru-RU" sz="3200" dirty="0">
              <a:latin typeface="Calibri" panose="020F0502020204030204" pitchFamily="34" charset="0"/>
            </a:endParaRPr>
          </a:p>
          <a:p>
            <a:r>
              <a:rPr lang="ru-RU" sz="3200" dirty="0" smtClean="0">
                <a:latin typeface="Calibri" panose="020F0502020204030204" pitchFamily="34" charset="0"/>
              </a:rPr>
              <a:t>гиперкалиемия на ЭКГ (</a:t>
            </a:r>
            <a:r>
              <a:rPr lang="ru-RU" sz="3200" dirty="0">
                <a:latin typeface="Calibri" panose="020F0502020204030204" pitchFamily="34" charset="0"/>
              </a:rPr>
              <a:t>высокая волна зубца Т, уширение комплекса QRS, в тяжелых случаях исчезновение зубца Р)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1329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TC104033921[[fn=Дамаск]]</Template>
  <TotalTime>865</TotalTime>
  <Words>294</Words>
  <Application>Microsoft Office PowerPoint</Application>
  <PresentationFormat>Экран (4:3)</PresentationFormat>
  <Paragraphs>62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Bookman Old Style</vt:lpstr>
      <vt:lpstr>Calibri</vt:lpstr>
      <vt:lpstr>Rockwell</vt:lpstr>
      <vt:lpstr>Wingdings</vt:lpstr>
      <vt:lpstr>Damask</vt:lpstr>
      <vt:lpstr>ГБОУ ВПО Читинская государственная медицинская академия  кафедра анестезиологии, реанимации и интенсивной терапии              Синдром Уотерхауса- Фридериксена</vt:lpstr>
      <vt:lpstr>    Определение</vt:lpstr>
      <vt:lpstr>История   </vt:lpstr>
      <vt:lpstr> Этиология</vt:lpstr>
      <vt:lpstr>этиология</vt:lpstr>
      <vt:lpstr>Презентация PowerPoint</vt:lpstr>
      <vt:lpstr>Презентация PowerPoint</vt:lpstr>
      <vt:lpstr>клиника</vt:lpstr>
      <vt:lpstr>Диагностика</vt:lpstr>
      <vt:lpstr>Интенсивное наблюдение</vt:lpstr>
      <vt:lpstr>Интенсивная терапия</vt:lpstr>
      <vt:lpstr>Интенсивная терапия</vt:lpstr>
      <vt:lpstr>Вопросы ?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Уотерхауса-фридериксена</dc:title>
  <dc:creator>Viktoria</dc:creator>
  <cp:lastModifiedBy>Viktoria</cp:lastModifiedBy>
  <cp:revision>54</cp:revision>
  <dcterms:created xsi:type="dcterms:W3CDTF">2014-05-29T13:16:33Z</dcterms:created>
  <dcterms:modified xsi:type="dcterms:W3CDTF">2014-06-02T15:22:16Z</dcterms:modified>
</cp:coreProperties>
</file>